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58" r:id="rId5"/>
    <p:sldId id="295" r:id="rId6"/>
    <p:sldId id="294" r:id="rId7"/>
    <p:sldId id="296" r:id="rId8"/>
    <p:sldId id="297" r:id="rId9"/>
    <p:sldId id="259" r:id="rId10"/>
    <p:sldId id="266" r:id="rId11"/>
    <p:sldId id="298" r:id="rId12"/>
    <p:sldId id="299" r:id="rId13"/>
    <p:sldId id="260" r:id="rId14"/>
    <p:sldId id="284" r:id="rId15"/>
    <p:sldId id="285" r:id="rId16"/>
    <p:sldId id="300" r:id="rId17"/>
    <p:sldId id="302" r:id="rId18"/>
    <p:sldId id="304" r:id="rId19"/>
    <p:sldId id="305" r:id="rId20"/>
    <p:sldId id="306" r:id="rId21"/>
    <p:sldId id="307" r:id="rId22"/>
    <p:sldId id="303" r:id="rId23"/>
    <p:sldId id="273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802" autoAdjust="0"/>
  </p:normalViewPr>
  <p:slideViewPr>
    <p:cSldViewPr snapToGrid="0">
      <p:cViewPr varScale="1">
        <p:scale>
          <a:sx n="82" d="100"/>
          <a:sy n="82" d="100"/>
        </p:scale>
        <p:origin x="365" y="48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9C055-9579-4A95-861F-521EA2DE80AB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713A-CE11-4060-99D2-09CA08606B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2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7713A-CE11-4060-99D2-09CA08606B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6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6901122"/>
          </a:xfrm>
          <a:prstGeom prst="rect">
            <a:avLst/>
          </a:prstGeom>
          <a:gradFill>
            <a:gsLst>
              <a:gs pos="3000">
                <a:schemeClr val="bg1">
                  <a:alpha val="7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2" y="1462714"/>
            <a:ext cx="3268635" cy="94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椭圆 13"/>
          <p:cNvSpPr/>
          <p:nvPr userDrawn="1"/>
        </p:nvSpPr>
        <p:spPr>
          <a:xfrm>
            <a:off x="3364515" y="4598694"/>
            <a:ext cx="5462966" cy="12935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10000">
                <a:schemeClr val="tx1">
                  <a:alpha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1727389" y="1112565"/>
            <a:ext cx="8737218" cy="5133277"/>
            <a:chOff x="1793556" y="1477342"/>
            <a:chExt cx="8737218" cy="5133277"/>
          </a:xfrm>
        </p:grpSpPr>
        <p:sp>
          <p:nvSpPr>
            <p:cNvPr id="11" name="矩形 10"/>
            <p:cNvSpPr/>
            <p:nvPr userDrawn="1"/>
          </p:nvSpPr>
          <p:spPr>
            <a:xfrm>
              <a:off x="5968545" y="1506538"/>
              <a:ext cx="4562229" cy="5016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210000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3556" y="1477342"/>
              <a:ext cx="4413887" cy="513327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1693309" y="735462"/>
            <a:ext cx="558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CONTENT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7E0C6E"/>
                  </a:gs>
                  <a:gs pos="4000">
                    <a:srgbClr val="7E0C6E">
                      <a:alpha val="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93309" y="1239102"/>
            <a:ext cx="1735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7E0C6E"/>
                    </a:gs>
                    <a:gs pos="4000">
                      <a:srgbClr val="7E0C6E">
                        <a:alpha val="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6" name="任意多边形: 形状 5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rcRect l="26119" t="4156" r="26119"/>
          <a:stretch>
            <a:fillRect/>
          </a:stretch>
        </p:blipFill>
        <p:spPr>
          <a:xfrm>
            <a:off x="0" y="0"/>
            <a:ext cx="7594169" cy="6901119"/>
          </a:xfrm>
          <a:custGeom>
            <a:avLst/>
            <a:gdLst>
              <a:gd name="connsiteX0" fmla="*/ 0 w 7594169"/>
              <a:gd name="connsiteY0" fmla="*/ 0 h 6786703"/>
              <a:gd name="connsiteX1" fmla="*/ 7594169 w 7594169"/>
              <a:gd name="connsiteY1" fmla="*/ 0 h 6786703"/>
              <a:gd name="connsiteX2" fmla="*/ 7594169 w 7594169"/>
              <a:gd name="connsiteY2" fmla="*/ 6786703 h 6786703"/>
              <a:gd name="connsiteX3" fmla="*/ 0 w 7594169"/>
              <a:gd name="connsiteY3" fmla="*/ 6786703 h 67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169" h="6786703">
                <a:moveTo>
                  <a:pt x="0" y="0"/>
                </a:moveTo>
                <a:lnTo>
                  <a:pt x="7594169" y="0"/>
                </a:lnTo>
                <a:lnTo>
                  <a:pt x="7594169" y="6786703"/>
                </a:lnTo>
                <a:lnTo>
                  <a:pt x="0" y="6786703"/>
                </a:lnTo>
                <a:close/>
              </a:path>
            </a:pathLst>
          </a:cu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33" name="直接连接符 132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任意多边形: 形状 139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任意多边形: 形状 140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2" y="0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5703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2" name="直接连接符 11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461"/>
            <a:ext cx="759561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78427" y="-88680"/>
            <a:ext cx="7774043" cy="702043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5961517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r="5320"/>
          <a:stretch>
            <a:fillRect/>
          </a:stretch>
        </p:blipFill>
        <p:spPr>
          <a:xfrm>
            <a:off x="0" y="0"/>
            <a:ext cx="7594169" cy="686323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0834"/>
          <a:stretch>
            <a:fillRect/>
          </a:stretch>
        </p:blipFill>
        <p:spPr>
          <a:xfrm>
            <a:off x="0" y="0"/>
            <a:ext cx="75941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21561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3393"/>
          <a:stretch>
            <a:fillRect/>
          </a:stretch>
        </p:blipFill>
        <p:spPr>
          <a:xfrm>
            <a:off x="-1" y="0"/>
            <a:ext cx="759416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609" y="0"/>
            <a:ext cx="759416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rcRect r="39374"/>
          <a:stretch>
            <a:fillRect/>
          </a:stretch>
        </p:blipFill>
        <p:spPr>
          <a:xfrm>
            <a:off x="7590952" y="-365599"/>
            <a:ext cx="4601049" cy="7589198"/>
          </a:xfrm>
          <a:custGeom>
            <a:avLst/>
            <a:gdLst>
              <a:gd name="connsiteX0" fmla="*/ 0 w 4601049"/>
              <a:gd name="connsiteY0" fmla="*/ 0 h 7589198"/>
              <a:gd name="connsiteX1" fmla="*/ 4601049 w 4601049"/>
              <a:gd name="connsiteY1" fmla="*/ 0 h 7589198"/>
              <a:gd name="connsiteX2" fmla="*/ 4601049 w 4601049"/>
              <a:gd name="connsiteY2" fmla="*/ 7589198 h 7589198"/>
              <a:gd name="connsiteX3" fmla="*/ 0 w 4601049"/>
              <a:gd name="connsiteY3" fmla="*/ 7589198 h 758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1049" h="7589198">
                <a:moveTo>
                  <a:pt x="0" y="0"/>
                </a:moveTo>
                <a:lnTo>
                  <a:pt x="4601049" y="0"/>
                </a:lnTo>
                <a:lnTo>
                  <a:pt x="4601049" y="7589198"/>
                </a:lnTo>
                <a:lnTo>
                  <a:pt x="0" y="7589198"/>
                </a:lnTo>
                <a:close/>
              </a:path>
            </a:pathLst>
          </a:custGeom>
        </p:spPr>
      </p:pic>
      <p:cxnSp>
        <p:nvCxnSpPr>
          <p:cNvPr id="10" name="直接连接符 9"/>
          <p:cNvCxnSpPr/>
          <p:nvPr userDrawn="1"/>
        </p:nvCxnSpPr>
        <p:spPr>
          <a:xfrm>
            <a:off x="8276610" y="4808627"/>
            <a:ext cx="3108940" cy="0"/>
          </a:xfrm>
          <a:prstGeom prst="line">
            <a:avLst/>
          </a:prstGeom>
          <a:ln w="285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116184" y="4938168"/>
            <a:ext cx="2269366" cy="0"/>
          </a:xfrm>
          <a:prstGeom prst="line">
            <a:avLst/>
          </a:prstGeom>
          <a:ln w="15875" cap="rnd">
            <a:gradFill>
              <a:gsLst>
                <a:gs pos="0">
                  <a:srgbClr val="7E0C6E">
                    <a:alpha val="0"/>
                  </a:srgbClr>
                </a:gs>
                <a:gs pos="100000">
                  <a:srgbClr val="7E0C6E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 userDrawn="1"/>
        </p:nvSpPr>
        <p:spPr>
          <a:xfrm flipH="1" flipV="1">
            <a:off x="0" y="0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0" y="6004638"/>
            <a:ext cx="12192000" cy="896483"/>
          </a:xfrm>
          <a:custGeom>
            <a:avLst/>
            <a:gdLst>
              <a:gd name="connsiteX0" fmla="*/ 12192000 w 12192000"/>
              <a:gd name="connsiteY0" fmla="*/ 0 h 2039768"/>
              <a:gd name="connsiteX1" fmla="*/ 12192000 w 12192000"/>
              <a:gd name="connsiteY1" fmla="*/ 2039768 h 2039768"/>
              <a:gd name="connsiteX2" fmla="*/ 0 w 12192000"/>
              <a:gd name="connsiteY2" fmla="*/ 2039768 h 2039768"/>
              <a:gd name="connsiteX3" fmla="*/ 0 w 12192000"/>
              <a:gd name="connsiteY3" fmla="*/ 819391 h 2039768"/>
              <a:gd name="connsiteX4" fmla="*/ 37309 w 12192000"/>
              <a:gd name="connsiteY4" fmla="*/ 834936 h 2039768"/>
              <a:gd name="connsiteX5" fmla="*/ 5319640 w 12192000"/>
              <a:gd name="connsiteY5" fmla="*/ 1747868 h 2039768"/>
              <a:gd name="connsiteX6" fmla="*/ 11971651 w 12192000"/>
              <a:gd name="connsiteY6" fmla="*/ 149892 h 20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039768">
                <a:moveTo>
                  <a:pt x="12192000" y="0"/>
                </a:moveTo>
                <a:lnTo>
                  <a:pt x="12192000" y="2039768"/>
                </a:lnTo>
                <a:lnTo>
                  <a:pt x="0" y="2039768"/>
                </a:lnTo>
                <a:lnTo>
                  <a:pt x="0" y="819391"/>
                </a:lnTo>
                <a:lnTo>
                  <a:pt x="37309" y="834936"/>
                </a:lnTo>
                <a:cubicBezTo>
                  <a:pt x="1480031" y="1405841"/>
                  <a:pt x="3318043" y="1747868"/>
                  <a:pt x="5319640" y="1747868"/>
                </a:cubicBezTo>
                <a:cubicBezTo>
                  <a:pt x="8027681" y="1747868"/>
                  <a:pt x="10436290" y="1121803"/>
                  <a:pt x="11971651" y="149892"/>
                </a:cubicBezTo>
                <a:close/>
              </a:path>
            </a:pathLst>
          </a:custGeom>
          <a:gradFill flip="none" rotWithShape="1">
            <a:gsLst>
              <a:gs pos="100000">
                <a:srgbClr val="7E0C6E"/>
              </a:gs>
              <a:gs pos="4000">
                <a:srgbClr val="7E0C6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>
            <a:off x="1350006" y="1294366"/>
            <a:ext cx="1432861" cy="3836509"/>
            <a:chOff x="1339905" y="1455269"/>
            <a:chExt cx="1432861" cy="3836509"/>
          </a:xfrm>
        </p:grpSpPr>
        <p:sp>
          <p:nvSpPr>
            <p:cNvPr id="14" name="矩形 13"/>
            <p:cNvSpPr/>
            <p:nvPr userDrawn="1"/>
          </p:nvSpPr>
          <p:spPr>
            <a:xfrm>
              <a:off x="2018456" y="1789955"/>
              <a:ext cx="754310" cy="3371850"/>
            </a:xfrm>
            <a:prstGeom prst="rect">
              <a:avLst/>
            </a:prstGeom>
            <a:solidFill>
              <a:srgbClr val="7E0C6E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630236" y="1455269"/>
              <a:ext cx="609401" cy="3371850"/>
            </a:xfrm>
            <a:prstGeom prst="rect">
              <a:avLst/>
            </a:prstGeom>
            <a:solidFill>
              <a:srgbClr val="7E0C6E">
                <a:alpha val="47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339905" y="1919928"/>
              <a:ext cx="381004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209800" y="1789199"/>
              <a:ext cx="51841" cy="3371850"/>
            </a:xfrm>
            <a:prstGeom prst="rect">
              <a:avLst/>
            </a:prstGeom>
            <a:gradFill>
              <a:gsLst>
                <a:gs pos="100000">
                  <a:srgbClr val="7E0C6E">
                    <a:alpha val="0"/>
                  </a:srgbClr>
                </a:gs>
                <a:gs pos="0">
                  <a:srgbClr val="7E0C6E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420436" y="1211456"/>
            <a:ext cx="1432684" cy="3834716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梯形 15"/>
          <p:cNvSpPr/>
          <p:nvPr userDrawn="1"/>
        </p:nvSpPr>
        <p:spPr>
          <a:xfrm>
            <a:off x="1123949" y="5130875"/>
            <a:ext cx="9944100" cy="714374"/>
          </a:xfrm>
          <a:prstGeom prst="trapezoid">
            <a:avLst>
              <a:gd name="adj" fmla="val 146143"/>
            </a:avLst>
          </a:prstGeom>
          <a:gradFill flip="none" rotWithShape="1">
            <a:gsLst>
              <a:gs pos="0">
                <a:srgbClr val="7E0C6E">
                  <a:alpha val="0"/>
                </a:srgbClr>
              </a:gs>
              <a:gs pos="100000">
                <a:srgbClr val="7E0C6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1998798" y="2078759"/>
            <a:ext cx="8318272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50800" sx="102000" sy="102000" algn="ctr" rotWithShape="0">
              <a:srgbClr val="7E0C6E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2024-12-02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dirty="0"/>
                <a:t>恶意</a:t>
              </a:r>
              <a:r>
                <a:rPr lang="zh-CN" altLang="en-US"/>
                <a:t>代码实验八</a:t>
              </a:r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/>
          <p:cNvSpPr txBox="1"/>
          <p:nvPr/>
        </p:nvSpPr>
        <p:spPr>
          <a:xfrm>
            <a:off x="2889368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/>
              <a:t>制作人：贾程皓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学号</a:t>
            </a:r>
            <a:r>
              <a:rPr lang="zh-CN" altLang="en-US" sz="2000"/>
              <a:t>：</a:t>
            </a:r>
            <a:r>
              <a:rPr lang="en-US" altLang="zh-CN" sz="2000"/>
              <a:t>2212790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9727FC8-2942-4D2E-A08E-84DE12884CB2}"/>
              </a:ext>
            </a:extLst>
          </p:cNvPr>
          <p:cNvPicPr/>
          <p:nvPr/>
        </p:nvPicPr>
        <p:blipFill rotWithShape="1">
          <a:blip r:embed="rId2"/>
          <a:srcRect r="-265" b="42500"/>
          <a:stretch/>
        </p:blipFill>
        <p:spPr bwMode="auto">
          <a:xfrm>
            <a:off x="417504" y="1496545"/>
            <a:ext cx="8160038" cy="20145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F562B1-2D1A-46E5-B680-57A9BBBBB6EB}"/>
              </a:ext>
            </a:extLst>
          </p:cNvPr>
          <p:cNvSpPr txBox="1"/>
          <p:nvPr/>
        </p:nvSpPr>
        <p:spPr>
          <a:xfrm>
            <a:off x="358510" y="3624942"/>
            <a:ext cx="7530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UnhookDll</a:t>
            </a:r>
            <a:r>
              <a:rPr lang="zh-CN" altLang="en-US" sz="2000"/>
              <a:t>函数用未被挂钩的</a:t>
            </a:r>
            <a:r>
              <a:rPr lang="en-US" altLang="zh-CN" sz="2000"/>
              <a:t>Ntdll</a:t>
            </a:r>
            <a:r>
              <a:rPr lang="zh-CN" altLang="en-US" sz="2000"/>
              <a:t>脱钩运行进程的</a:t>
            </a:r>
            <a:r>
              <a:rPr lang="en-US" altLang="zh-CN" sz="2000"/>
              <a:t>Ntdll</a:t>
            </a:r>
            <a:endParaRPr lang="zh-CN" altLang="en-US" sz="20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6D026A-CA56-4A73-9838-9C8047B33779}"/>
              </a:ext>
            </a:extLst>
          </p:cNvPr>
          <p:cNvGrpSpPr/>
          <p:nvPr/>
        </p:nvGrpSpPr>
        <p:grpSpPr>
          <a:xfrm>
            <a:off x="219435" y="4211261"/>
            <a:ext cx="8358107" cy="1163171"/>
            <a:chOff x="219435" y="4211261"/>
            <a:chExt cx="8358107" cy="116317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F380FE1-A2DC-4A46-A548-645C7FAF651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9435" y="4797581"/>
              <a:ext cx="8358107" cy="57685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8D7FF4-CBB7-49AA-86A0-6AAA3A048151}"/>
                </a:ext>
              </a:extLst>
            </p:cNvPr>
            <p:cNvSpPr txBox="1"/>
            <p:nvPr/>
          </p:nvSpPr>
          <p:spPr>
            <a:xfrm>
              <a:off x="358509" y="4211261"/>
              <a:ext cx="5731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00B0F0"/>
                  </a:solidFill>
                </a:rPr>
                <a:t>怎么得到未被挂钩的</a:t>
              </a:r>
              <a:r>
                <a:rPr lang="en-US" altLang="zh-CN" sz="2000">
                  <a:solidFill>
                    <a:srgbClr val="00B0F0"/>
                  </a:solidFill>
                </a:rPr>
                <a:t>Ntdll</a:t>
              </a:r>
              <a:r>
                <a:rPr lang="zh-CN" altLang="en-US" sz="2000">
                  <a:solidFill>
                    <a:srgbClr val="00B0F0"/>
                  </a:solidFill>
                </a:rPr>
                <a:t>？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D9ADCF5-F0B4-4EC8-B733-12289EB7A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25" y="2886743"/>
            <a:ext cx="6265340" cy="1910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7B5C80-D0DA-4F39-89D0-255042F3A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723" y="1181887"/>
            <a:ext cx="7474626" cy="41471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37AE60-B675-4E97-99D8-F55898DC0E82}"/>
              </a:ext>
            </a:extLst>
          </p:cNvPr>
          <p:cNvSpPr/>
          <p:nvPr/>
        </p:nvSpPr>
        <p:spPr>
          <a:xfrm>
            <a:off x="2528118" y="3937669"/>
            <a:ext cx="6802494" cy="8790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B05500-BBDF-40EC-A04D-0C69A7E40FA5}"/>
              </a:ext>
            </a:extLst>
          </p:cNvPr>
          <p:cNvSpPr txBox="1"/>
          <p:nvPr/>
        </p:nvSpPr>
        <p:spPr>
          <a:xfrm>
            <a:off x="2281084" y="5329084"/>
            <a:ext cx="918333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用得到的纯净</a:t>
            </a:r>
            <a:r>
              <a:rPr lang="en-US" altLang="zh-CN"/>
              <a:t>Dll</a:t>
            </a:r>
            <a:r>
              <a:rPr lang="zh-CN" altLang="en-US"/>
              <a:t>覆盖进程的。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修改虚拟地址前，需要调用</a:t>
            </a:r>
            <a:r>
              <a:rPr lang="en-US" altLang="zh-CN"/>
              <a:t>VirtualProtect</a:t>
            </a:r>
            <a:r>
              <a:rPr lang="zh-CN" altLang="en-US"/>
              <a:t>函数修改虚拟地址的权限。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7CD353-D8C0-4A43-850C-9B4C8333C035}"/>
              </a:ext>
            </a:extLst>
          </p:cNvPr>
          <p:cNvGrpSpPr/>
          <p:nvPr/>
        </p:nvGrpSpPr>
        <p:grpSpPr>
          <a:xfrm>
            <a:off x="8027367" y="1378315"/>
            <a:ext cx="4164633" cy="2585323"/>
            <a:chOff x="8027367" y="1378315"/>
            <a:chExt cx="4164633" cy="2585323"/>
          </a:xfrm>
        </p:grpSpPr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948D0222-9B12-4EF9-80D4-382F4F0220E6}"/>
                </a:ext>
              </a:extLst>
            </p:cNvPr>
            <p:cNvSpPr/>
            <p:nvPr/>
          </p:nvSpPr>
          <p:spPr>
            <a:xfrm rot="19697965">
              <a:off x="8027367" y="3107799"/>
              <a:ext cx="858417" cy="335902"/>
            </a:xfrm>
            <a:prstGeom prst="rightArrow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DE11E99-0C51-4944-84D9-2E267100B6B2}"/>
                </a:ext>
              </a:extLst>
            </p:cNvPr>
            <p:cNvSpPr txBox="1"/>
            <p:nvPr/>
          </p:nvSpPr>
          <p:spPr>
            <a:xfrm>
              <a:off x="8982269" y="1378315"/>
              <a:ext cx="320973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0">
                  <a:solidFill>
                    <a:srgbClr val="00B0F0"/>
                  </a:solidFill>
                  <a:effectLst/>
                  <a:latin typeface="PingFang SC"/>
                </a:rPr>
                <a:t>Marshal </a:t>
              </a:r>
              <a:r>
                <a:rPr lang="zh-CN" altLang="en-US" b="1" i="0">
                  <a:solidFill>
                    <a:srgbClr val="00B0F0"/>
                  </a:solidFill>
                  <a:effectLst/>
                  <a:latin typeface="PingFang SC"/>
                </a:rPr>
                <a:t>类</a:t>
              </a:r>
            </a:p>
            <a:p>
              <a:r>
                <a:rPr lang="en-US" altLang="zh-CN" b="0" i="0">
                  <a:solidFill>
                    <a:srgbClr val="00B0F0"/>
                  </a:solidFill>
                  <a:effectLst/>
                  <a:latin typeface="-apple-system"/>
                </a:rPr>
                <a:t>.NET Framework 2.0</a:t>
              </a:r>
              <a:r>
                <a:rPr lang="zh-CN" altLang="en-US" b="0" i="0">
                  <a:solidFill>
                    <a:srgbClr val="00B0F0"/>
                  </a:solidFill>
                  <a:effectLst/>
                  <a:latin typeface="-apple-system"/>
                </a:rPr>
                <a:t>及以上版本</a:t>
              </a:r>
              <a:br>
                <a:rPr lang="zh-CN" altLang="en-US">
                  <a:solidFill>
                    <a:srgbClr val="00B0F0"/>
                  </a:solidFill>
                </a:rPr>
              </a:br>
              <a:r>
                <a:rPr lang="zh-CN" altLang="en-US" b="0" i="0">
                  <a:solidFill>
                    <a:srgbClr val="00B0F0"/>
                  </a:solidFill>
                  <a:effectLst/>
                  <a:latin typeface="-apple-system"/>
                </a:rPr>
                <a:t>提供了一个方法集，这些方法用于分配非托管内存、复制非托管内存块、将托管类型转换为非托管类型。</a:t>
              </a:r>
              <a:endParaRPr lang="en-US" altLang="zh-CN" b="0" i="0">
                <a:solidFill>
                  <a:srgbClr val="00B0F0"/>
                </a:solidFill>
                <a:effectLst/>
                <a:latin typeface="-apple-system"/>
              </a:endParaRPr>
            </a:p>
            <a:p>
              <a:r>
                <a:rPr lang="zh-CN" altLang="en-US">
                  <a:solidFill>
                    <a:srgbClr val="00B0F0"/>
                  </a:solidFill>
                  <a:latin typeface="-apple-system"/>
                </a:rPr>
                <a:t>还包括</a:t>
              </a:r>
              <a:r>
                <a:rPr lang="en-US" altLang="zh-CN" b="0" i="0">
                  <a:solidFill>
                    <a:srgbClr val="00B0F0"/>
                  </a:solidFill>
                  <a:effectLst/>
                  <a:latin typeface="-apple-system"/>
                </a:rPr>
                <a:t>StructureToPtr(), AllocHGlobal(),SizeOf()</a:t>
              </a:r>
              <a:r>
                <a:rPr lang="zh-CN" altLang="en-US" b="0" i="0">
                  <a:solidFill>
                    <a:srgbClr val="00B0F0"/>
                  </a:solidFill>
                  <a:effectLst/>
                  <a:latin typeface="-apple-system"/>
                </a:rPr>
                <a:t>等对内存管理的函数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4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B75BDB-0303-40CD-A730-E04780A59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32545" y="1044974"/>
            <a:ext cx="7621056" cy="38514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BCE6E4-A911-49C0-9154-C4C92A0699D1}"/>
              </a:ext>
            </a:extLst>
          </p:cNvPr>
          <p:cNvSpPr/>
          <p:nvPr/>
        </p:nvSpPr>
        <p:spPr>
          <a:xfrm>
            <a:off x="2785261" y="1954162"/>
            <a:ext cx="6319410" cy="4350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FF2449-F779-4C0F-AA6D-C628E7CD98E5}"/>
              </a:ext>
            </a:extLst>
          </p:cNvPr>
          <p:cNvSpPr/>
          <p:nvPr/>
        </p:nvSpPr>
        <p:spPr>
          <a:xfrm>
            <a:off x="2313312" y="3400732"/>
            <a:ext cx="7371461" cy="72881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A594A0-D772-47B2-8CD8-80F495CBB09C}"/>
              </a:ext>
            </a:extLst>
          </p:cNvPr>
          <p:cNvSpPr txBox="1"/>
          <p:nvPr/>
        </p:nvSpPr>
        <p:spPr>
          <a:xfrm>
            <a:off x="1595558" y="5141041"/>
            <a:ext cx="987868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6070" algn="l">
              <a:lnSpc>
                <a:spcPct val="150000"/>
              </a:lnSpc>
            </a:pPr>
            <a:r>
              <a:rPr lang="zh-CN" altLang="en-US" sz="1600" kern="100">
                <a:effectLst/>
                <a:latin typeface="+mn-ea"/>
                <a:cs typeface="Times New Roman" panose="02020603050405020304" pitchFamily="18" charset="0"/>
              </a:rPr>
              <a:t>首先，</a:t>
            </a:r>
            <a:r>
              <a:rPr lang="zh-CN" altLang="zh-CN" sz="1600" kern="100">
                <a:effectLst/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1600" kern="100">
                <a:effectLst/>
                <a:latin typeface="+mn-ea"/>
                <a:cs typeface="Times New Roman" panose="02020603050405020304" pitchFamily="18" charset="0"/>
              </a:rPr>
              <a:t>r77-x86.dll</a:t>
            </a:r>
            <a:r>
              <a:rPr lang="zh-CN" altLang="zh-CN" sz="1600" kern="10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600" kern="100">
                <a:effectLst/>
                <a:latin typeface="+mn-ea"/>
                <a:cs typeface="Times New Roman" panose="02020603050405020304" pitchFamily="18" charset="0"/>
              </a:rPr>
              <a:t>r77-x64.dll</a:t>
            </a:r>
            <a:r>
              <a:rPr lang="zh-CN" altLang="zh-CN" sz="1600" kern="100">
                <a:effectLst/>
                <a:latin typeface="+mn-ea"/>
                <a:cs typeface="Times New Roman" panose="02020603050405020304" pitchFamily="18" charset="0"/>
              </a:rPr>
              <a:t>写入到</a:t>
            </a:r>
            <a:r>
              <a:rPr lang="en-US" altLang="zh-CN" sz="1600" kern="100">
                <a:effectLst/>
                <a:latin typeface="+mn-ea"/>
                <a:cs typeface="Times New Roman" panose="02020603050405020304" pitchFamily="18" charset="0"/>
              </a:rPr>
              <a:t>\HKEY_LOCAL_MACHINE\SOFTWARE\</a:t>
            </a:r>
            <a:r>
              <a:rPr lang="zh-CN" altLang="zh-CN" sz="1600" kern="100">
                <a:effectLst/>
                <a:latin typeface="+mn-ea"/>
                <a:cs typeface="Times New Roman" panose="02020603050405020304" pitchFamily="18" charset="0"/>
              </a:rPr>
              <a:t>下的注册表中。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zh-CN" sz="1600">
                <a:effectLst/>
                <a:latin typeface="+mn-ea"/>
                <a:cs typeface="Times New Roman" panose="02020603050405020304" pitchFamily="18" charset="0"/>
              </a:rPr>
              <a:t>之后，通过内存指针找到</a:t>
            </a:r>
            <a:r>
              <a:rPr lang="en-US" altLang="zh-CN" sz="1600">
                <a:effectLst/>
                <a:latin typeface="+mn-ea"/>
                <a:cs typeface="Times New Roman" panose="02020603050405020304" pitchFamily="18" charset="0"/>
              </a:rPr>
              <a:t>service.exe</a:t>
            </a:r>
            <a:r>
              <a:rPr lang="zh-CN" altLang="zh-CN" sz="1600">
                <a:effectLst/>
                <a:latin typeface="+mn-ea"/>
                <a:cs typeface="Times New Roman" panose="02020603050405020304" pitchFamily="18" charset="0"/>
              </a:rPr>
              <a:t>，再启动一个</a:t>
            </a:r>
            <a:r>
              <a:rPr lang="en-US" altLang="zh-CN" sz="1600">
                <a:effectLst/>
                <a:latin typeface="+mn-ea"/>
                <a:cs typeface="Times New Roman" panose="02020603050405020304" pitchFamily="18" charset="0"/>
              </a:rPr>
              <a:t>dllhost.exe</a:t>
            </a:r>
            <a:r>
              <a:rPr lang="zh-CN" altLang="zh-CN" sz="1600">
                <a:effectLst/>
                <a:latin typeface="+mn-ea"/>
                <a:cs typeface="Times New Roman" panose="02020603050405020304" pitchFamily="18" charset="0"/>
              </a:rPr>
              <a:t>程序作为</a:t>
            </a:r>
            <a:r>
              <a:rPr lang="en-US" altLang="zh-CN" sz="1600">
                <a:effectLst/>
                <a:latin typeface="+mn-ea"/>
                <a:cs typeface="Times New Roman" panose="02020603050405020304" pitchFamily="18" charset="0"/>
              </a:rPr>
              <a:t>winlogon</a:t>
            </a:r>
            <a:r>
              <a:rPr lang="zh-CN" altLang="zh-CN" sz="1600">
                <a:effectLst/>
                <a:latin typeface="+mn-ea"/>
                <a:cs typeface="Times New Roman" panose="02020603050405020304" pitchFamily="18" charset="0"/>
              </a:rPr>
              <a:t>的子进程，最后，通过进程镂空技术，使用</a:t>
            </a:r>
            <a:r>
              <a:rPr lang="en-US" altLang="zh-CN" sz="1600">
                <a:effectLst/>
                <a:latin typeface="+mn-ea"/>
                <a:cs typeface="Times New Roman" panose="02020603050405020304" pitchFamily="18" charset="0"/>
              </a:rPr>
              <a:t>service.exe</a:t>
            </a:r>
            <a:r>
              <a:rPr lang="zh-CN" altLang="zh-CN" sz="1600">
                <a:effectLst/>
                <a:latin typeface="+mn-ea"/>
                <a:cs typeface="Times New Roman" panose="02020603050405020304" pitchFamily="18" charset="0"/>
              </a:rPr>
              <a:t>替换</a:t>
            </a:r>
            <a:r>
              <a:rPr lang="en-US" altLang="zh-CN" sz="1600">
                <a:effectLst/>
                <a:latin typeface="+mn-ea"/>
                <a:cs typeface="Times New Roman" panose="02020603050405020304" pitchFamily="18" charset="0"/>
              </a:rPr>
              <a:t>winlogon</a:t>
            </a:r>
            <a:r>
              <a:rPr lang="zh-CN" altLang="en-US" sz="160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766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060409" y="3562470"/>
            <a:ext cx="3325141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/>
              <a:t>Service.exe</a:t>
            </a:r>
            <a:endParaRPr lang="en-US" altLang="zh-CN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A08B30-B555-47D1-966A-562178EA7DF0}"/>
              </a:ext>
            </a:extLst>
          </p:cNvPr>
          <p:cNvGrpSpPr/>
          <p:nvPr/>
        </p:nvGrpSpPr>
        <p:grpSpPr>
          <a:xfrm>
            <a:off x="1595557" y="1723267"/>
            <a:ext cx="8432472" cy="2416114"/>
            <a:chOff x="1339918" y="1693770"/>
            <a:chExt cx="8432472" cy="241611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2AA65A1-7258-460C-A9BB-F9E0C3FB1094}"/>
                </a:ext>
              </a:extLst>
            </p:cNvPr>
            <p:cNvPicPr/>
            <p:nvPr/>
          </p:nvPicPr>
          <p:blipFill rotWithShape="1">
            <a:blip r:embed="rId2"/>
            <a:srcRect l="-1" r="217" b="64431"/>
            <a:stretch/>
          </p:blipFill>
          <p:spPr bwMode="auto">
            <a:xfrm>
              <a:off x="1339918" y="1693770"/>
              <a:ext cx="8432472" cy="24161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9CD5F0-FC0F-4B91-AAB0-6B5738398B41}"/>
                </a:ext>
              </a:extLst>
            </p:cNvPr>
            <p:cNvSpPr/>
            <p:nvPr/>
          </p:nvSpPr>
          <p:spPr>
            <a:xfrm>
              <a:off x="1339918" y="2352532"/>
              <a:ext cx="7341966" cy="56764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9805E17-5314-4705-BD71-C229AA2DC05D}"/>
              </a:ext>
            </a:extLst>
          </p:cNvPr>
          <p:cNvSpPr txBox="1"/>
          <p:nvPr/>
        </p:nvSpPr>
        <p:spPr>
          <a:xfrm>
            <a:off x="1386348" y="4621160"/>
            <a:ext cx="871138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zh-CN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先读取</a:t>
            </a:r>
            <a:r>
              <a:rPr lang="en-US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Stager</a:t>
            </a:r>
            <a:r>
              <a:rPr lang="zh-CN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运行时写入到注册表的</a:t>
            </a:r>
            <a:r>
              <a:rPr lang="en-US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\HKEY_LOCAL_MACHINE\SOFTWARE</a:t>
            </a:r>
            <a:endParaRPr lang="zh-CN" altLang="zh-CN" sz="1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\$77dll</a:t>
            </a:r>
            <a:r>
              <a:rPr lang="zh-CN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的值，也就是</a:t>
            </a:r>
            <a:r>
              <a:rPr lang="en-US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r77 x64/r77x86.dll</a:t>
            </a:r>
            <a:r>
              <a:rPr lang="zh-CN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kern="100">
                <a:latin typeface="+mj-ea"/>
                <a:ea typeface="+mj-ea"/>
                <a:cs typeface="Times New Roman" panose="02020603050405020304" pitchFamily="18" charset="0"/>
              </a:rPr>
              <a:t>二进制</a:t>
            </a:r>
            <a:r>
              <a:rPr lang="zh-CN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内容。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954F37-6DB8-425A-8A47-D5C0F4E4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59" y="904049"/>
            <a:ext cx="7210426" cy="50499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EA76B4-2828-48C9-A3C4-D526D329D564}"/>
              </a:ext>
            </a:extLst>
          </p:cNvPr>
          <p:cNvSpPr/>
          <p:nvPr/>
        </p:nvSpPr>
        <p:spPr>
          <a:xfrm>
            <a:off x="779480" y="904049"/>
            <a:ext cx="6634042" cy="13095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6A012-DFE1-4F52-A312-830C8EECED34}"/>
              </a:ext>
            </a:extLst>
          </p:cNvPr>
          <p:cNvSpPr txBox="1"/>
          <p:nvPr/>
        </p:nvSpPr>
        <p:spPr>
          <a:xfrm>
            <a:off x="8180437" y="1950710"/>
            <a:ext cx="3637935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再</a:t>
            </a:r>
            <a:r>
              <a:rPr lang="zh-CN" altLang="zh-CN"/>
              <a:t>创建一个监控进程，这个监控进程是</a:t>
            </a:r>
            <a:r>
              <a:rPr lang="zh-CN" altLang="en-US"/>
              <a:t>一个管理所有子进程</a:t>
            </a:r>
            <a:r>
              <a:rPr lang="zh-CN" altLang="zh-CN"/>
              <a:t>的管道</a:t>
            </a:r>
            <a:r>
              <a:rPr lang="zh-CN" altLang="en-US"/>
              <a:t>。</a:t>
            </a:r>
            <a:r>
              <a:rPr lang="zh-CN" altLang="zh-CN"/>
              <a:t>并提供一个回调函数</a:t>
            </a:r>
            <a:r>
              <a:rPr lang="zh-CN" altLang="en-US"/>
              <a:t>，</a:t>
            </a:r>
            <a:r>
              <a:rPr lang="zh-CN" altLang="zh-CN"/>
              <a:t>这个回调函数是通过指定的目的</a:t>
            </a:r>
            <a:r>
              <a:rPr lang="en-US" altLang="zh-CN"/>
              <a:t>pid</a:t>
            </a:r>
            <a:r>
              <a:rPr lang="zh-CN" altLang="en-US"/>
              <a:t>，</a:t>
            </a:r>
            <a:r>
              <a:rPr lang="zh-CN" altLang="zh-CN"/>
              <a:t>向对应的进程注入第二步获取</a:t>
            </a:r>
            <a:r>
              <a:rPr lang="zh-CN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r77x64/32.dll</a:t>
            </a:r>
            <a:r>
              <a:rPr lang="zh-CN" altLang="zh-CN" sz="180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以此实现进程的子进程的感染。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305493" y="3562470"/>
            <a:ext cx="2080057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/>
              <a:t>R77.dll</a:t>
            </a:r>
            <a:endParaRPr lang="en-US" altLang="zh-CN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04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4943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B652EE-1530-45F3-AFFF-964F960EE5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1619" y="1081681"/>
            <a:ext cx="8615168" cy="5053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4481CC-FFBC-4493-BC76-F296D08E6AE3}"/>
              </a:ext>
            </a:extLst>
          </p:cNvPr>
          <p:cNvSpPr/>
          <p:nvPr/>
        </p:nvSpPr>
        <p:spPr>
          <a:xfrm>
            <a:off x="1278194" y="1858945"/>
            <a:ext cx="7966290" cy="10349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7AEBD8-A413-473D-86E4-613346505235}"/>
              </a:ext>
            </a:extLst>
          </p:cNvPr>
          <p:cNvSpPr txBox="1"/>
          <p:nvPr/>
        </p:nvSpPr>
        <p:spPr>
          <a:xfrm>
            <a:off x="9814702" y="2018895"/>
            <a:ext cx="192501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使用</a:t>
            </a:r>
            <a:r>
              <a:rPr lang="en-US" altLang="zh-CN"/>
              <a:t>Detour</a:t>
            </a:r>
            <a:r>
              <a:rPr lang="zh-CN" altLang="en-US"/>
              <a:t>机制进行</a:t>
            </a:r>
            <a:r>
              <a:rPr lang="en-US" altLang="zh-CN"/>
              <a:t>Ntdll</a:t>
            </a:r>
            <a:r>
              <a:rPr lang="zh-CN" altLang="en-US"/>
              <a:t>函数挂钩。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实现调节</a:t>
            </a:r>
            <a:r>
              <a:rPr lang="en-US" altLang="zh-CN"/>
              <a:t>CPU</a:t>
            </a:r>
            <a:r>
              <a:rPr lang="zh-CN" altLang="en-US"/>
              <a:t>占用率、隐藏进程、</a:t>
            </a:r>
            <a:r>
              <a:rPr lang="en-US" altLang="zh-CN"/>
              <a:t>TCP</a:t>
            </a:r>
            <a:r>
              <a:rPr lang="zh-CN" altLang="en-US"/>
              <a:t>端口、注册表键值等操作。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AFEB6A-48D3-42BB-A2EE-14744467C1DC}"/>
              </a:ext>
            </a:extLst>
          </p:cNvPr>
          <p:cNvSpPr/>
          <p:nvPr/>
        </p:nvSpPr>
        <p:spPr>
          <a:xfrm flipV="1">
            <a:off x="1278194" y="3671188"/>
            <a:ext cx="7966290" cy="2175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9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EE82C85-2918-45F5-A5FF-BBA7A1A11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1619" y="440986"/>
            <a:ext cx="7789258" cy="59760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89405B2-339E-499E-8A72-45787BC2018A}"/>
              </a:ext>
            </a:extLst>
          </p:cNvPr>
          <p:cNvSpPr/>
          <p:nvPr/>
        </p:nvSpPr>
        <p:spPr>
          <a:xfrm>
            <a:off x="3430967" y="2767781"/>
            <a:ext cx="3923562" cy="820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3A6C4A-4495-4F69-8F47-5876174112AA}"/>
              </a:ext>
            </a:extLst>
          </p:cNvPr>
          <p:cNvSpPr txBox="1"/>
          <p:nvPr/>
        </p:nvSpPr>
        <p:spPr>
          <a:xfrm>
            <a:off x="9537289" y="2367811"/>
            <a:ext cx="2231923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+mj-ea"/>
                <a:ea typeface="+mj-ea"/>
              </a:rPr>
              <a:t>这里的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KernelTime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UserTime</a:t>
            </a:r>
            <a:r>
              <a:rPr lang="zh-CN" altLang="en-US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分别</a:t>
            </a:r>
            <a:r>
              <a:rPr lang="zh-CN" altLang="en-US">
                <a:latin typeface="+mj-ea"/>
                <a:ea typeface="+mj-ea"/>
                <a:cs typeface="Times New Roman" panose="02020603050405020304" pitchFamily="18" charset="0"/>
              </a:rPr>
              <a:t>记录了</a:t>
            </a:r>
            <a:r>
              <a:rPr lang="en-US" altLang="zh-CN"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en-US">
                <a:latin typeface="+mj-ea"/>
                <a:ea typeface="+mj-ea"/>
                <a:cs typeface="Times New Roman" panose="02020603050405020304" pitchFamily="18" charset="0"/>
              </a:rPr>
              <a:t>运行的内核态时间和用户态时间。</a:t>
            </a:r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684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9805E17-5314-4705-BD71-C229AA2DC05D}"/>
              </a:ext>
            </a:extLst>
          </p:cNvPr>
          <p:cNvSpPr txBox="1"/>
          <p:nvPr/>
        </p:nvSpPr>
        <p:spPr>
          <a:xfrm>
            <a:off x="1465006" y="4847302"/>
            <a:ext cx="926198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l">
              <a:lnSpc>
                <a:spcPct val="150000"/>
              </a:lnSpc>
            </a:pP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计算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时间的逻辑很简单。分别计算固定时间内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Kernel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User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态下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运行时间即可，用运行时间占总测试时间的比例作为</a:t>
            </a:r>
            <a:r>
              <a:rPr lang="en-US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zh-CN" sz="1800">
                <a:effectLst/>
                <a:latin typeface="+mj-ea"/>
                <a:ea typeface="+mj-ea"/>
                <a:cs typeface="Times New Roman" panose="02020603050405020304" pitchFamily="18" charset="0"/>
              </a:rPr>
              <a:t>占用率。</a:t>
            </a:r>
            <a:endParaRPr lang="en-US" altLang="zh-CN"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304800" algn="l">
              <a:lnSpc>
                <a:spcPct val="150000"/>
              </a:lnSpc>
            </a:pPr>
            <a:r>
              <a:rPr lang="zh-CN" altLang="en-US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增加</a:t>
            </a:r>
            <a:r>
              <a:rPr lang="en-US" altLang="zh-CN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CPU</a:t>
            </a:r>
            <a:r>
              <a:rPr lang="zh-CN" altLang="en-US" sz="1800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占用率时，也是通过增加隐藏进程实现的。</a:t>
            </a:r>
            <a:endParaRPr lang="zh-CN" altLang="zh-CN" sz="1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F6B693-49E9-4BDD-9FFC-E50B396775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8031" y="776891"/>
            <a:ext cx="7995737" cy="37459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D2CD3C5-D4B7-49AD-A025-27D992767184}"/>
              </a:ext>
            </a:extLst>
          </p:cNvPr>
          <p:cNvSpPr/>
          <p:nvPr/>
        </p:nvSpPr>
        <p:spPr>
          <a:xfrm>
            <a:off x="2546555" y="2762865"/>
            <a:ext cx="7197213" cy="14551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5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09547" y="2407195"/>
            <a:ext cx="4086453" cy="678095"/>
            <a:chOff x="1849348" y="2640460"/>
            <a:chExt cx="3831518" cy="678095"/>
          </a:xfrm>
        </p:grpSpPr>
        <p:sp>
          <p:nvSpPr>
            <p:cNvPr id="4" name="矩形 3"/>
            <p:cNvSpPr/>
            <p:nvPr/>
          </p:nvSpPr>
          <p:spPr>
            <a:xfrm>
              <a:off x="1849348" y="2640460"/>
              <a:ext cx="741290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1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0491" y="2651523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7E0C6E"/>
                  </a:solidFill>
                </a:rPr>
                <a:t>Install.exe</a:t>
              </a:r>
              <a:endParaRPr lang="en-US" altLang="zh-CN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009547" y="3505245"/>
            <a:ext cx="4246652" cy="678095"/>
            <a:chOff x="1849348" y="2640460"/>
            <a:chExt cx="3760342" cy="678095"/>
          </a:xfrm>
        </p:grpSpPr>
        <p:sp>
          <p:nvSpPr>
            <p:cNvPr id="8" name="矩形 7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2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7E0C6E"/>
                  </a:solidFill>
                </a:rPr>
                <a:t>Stager.exe</a:t>
              </a:r>
              <a:endParaRPr lang="en-US" altLang="zh-CN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09547" y="4603294"/>
            <a:ext cx="4384304" cy="678095"/>
            <a:chOff x="1849348" y="2640460"/>
            <a:chExt cx="3760342" cy="678095"/>
          </a:xfrm>
        </p:grpSpPr>
        <p:sp>
          <p:nvSpPr>
            <p:cNvPr id="11" name="矩形 10"/>
            <p:cNvSpPr/>
            <p:nvPr/>
          </p:nvSpPr>
          <p:spPr>
            <a:xfrm>
              <a:off x="1849348" y="2640460"/>
              <a:ext cx="678095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09636" y="2640460"/>
              <a:ext cx="300005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7E0C6E"/>
                  </a:solidFill>
                </a:rPr>
                <a:t>Service.exe</a:t>
              </a:r>
              <a:endParaRPr lang="en-US" altLang="zh-CN" sz="3200" b="1" dirty="0">
                <a:solidFill>
                  <a:srgbClr val="7E0C6E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E3A0D2-DABC-4DD6-8D24-2B0FB50D575A}"/>
              </a:ext>
            </a:extLst>
          </p:cNvPr>
          <p:cNvGrpSpPr/>
          <p:nvPr/>
        </p:nvGrpSpPr>
        <p:grpSpPr>
          <a:xfrm>
            <a:off x="2009547" y="5606508"/>
            <a:ext cx="4152636" cy="678095"/>
            <a:chOff x="1849348" y="2640460"/>
            <a:chExt cx="3893572" cy="6780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873DBA-F5EA-40CC-ACC9-DFB393821B1F}"/>
                </a:ext>
              </a:extLst>
            </p:cNvPr>
            <p:cNvSpPr/>
            <p:nvPr/>
          </p:nvSpPr>
          <p:spPr>
            <a:xfrm>
              <a:off x="1849348" y="2640460"/>
              <a:ext cx="741290" cy="678095"/>
            </a:xfrm>
            <a:prstGeom prst="rect">
              <a:avLst/>
            </a:prstGeom>
            <a:gradFill>
              <a:gsLst>
                <a:gs pos="100000">
                  <a:srgbClr val="7E0C6E"/>
                </a:gs>
                <a:gs pos="4000">
                  <a:srgbClr val="7E0C6E">
                    <a:alpha val="0"/>
                  </a:srgbClr>
                </a:gs>
              </a:gsLst>
              <a:lin ang="16200000" scaled="1"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latin typeface="+mn-ea"/>
                </a:rPr>
                <a:t>4</a:t>
              </a:r>
              <a:endParaRPr lang="zh-CN" altLang="en-US" sz="4800" b="1" dirty="0">
                <a:latin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A21DDBF-2CB1-43B1-BB91-CF070B0291E1}"/>
                </a:ext>
              </a:extLst>
            </p:cNvPr>
            <p:cNvSpPr txBox="1"/>
            <p:nvPr/>
          </p:nvSpPr>
          <p:spPr>
            <a:xfrm>
              <a:off x="2742545" y="2640460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7E0C6E"/>
                  </a:solidFill>
                </a:rPr>
                <a:t>R77.dll</a:t>
              </a:r>
              <a:endParaRPr lang="en-US" altLang="zh-CN" sz="3200" b="1" dirty="0">
                <a:solidFill>
                  <a:srgbClr val="7E0C6E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5AE42E4-C903-42C4-9EEA-47F2488C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08" y="1740164"/>
            <a:ext cx="3881930" cy="469728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8AD2A7D-E2AE-4D58-83B5-3699C3940070}"/>
              </a:ext>
            </a:extLst>
          </p:cNvPr>
          <p:cNvSpPr/>
          <p:nvPr/>
        </p:nvSpPr>
        <p:spPr>
          <a:xfrm>
            <a:off x="7164395" y="4002833"/>
            <a:ext cx="1727678" cy="180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C13C53-01A9-4CCA-B699-A5BF296BF42D}"/>
              </a:ext>
            </a:extLst>
          </p:cNvPr>
          <p:cNvSpPr/>
          <p:nvPr/>
        </p:nvSpPr>
        <p:spPr>
          <a:xfrm>
            <a:off x="7164395" y="4422787"/>
            <a:ext cx="1727678" cy="180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C6921C-C3E3-4AC3-AD36-F8DBB9589796}"/>
              </a:ext>
            </a:extLst>
          </p:cNvPr>
          <p:cNvSpPr/>
          <p:nvPr/>
        </p:nvSpPr>
        <p:spPr>
          <a:xfrm>
            <a:off x="7046208" y="5096605"/>
            <a:ext cx="1727678" cy="180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210B08-A531-4C35-A0E5-AA54749C0B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237" y="388322"/>
            <a:ext cx="7915890" cy="50377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077319-ECD7-4531-8D26-4DC807C29389}"/>
              </a:ext>
            </a:extLst>
          </p:cNvPr>
          <p:cNvSpPr txBox="1"/>
          <p:nvPr/>
        </p:nvSpPr>
        <p:spPr>
          <a:xfrm>
            <a:off x="1587640" y="5509742"/>
            <a:ext cx="927462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文件的显示</a:t>
            </a:r>
            <a:r>
              <a:rPr lang="zh-CN" altLang="en-US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与否</a:t>
            </a:r>
            <a:r>
              <a:rPr lang="zh-CN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也很简单，在显示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  <a:r>
              <a:rPr lang="zh-CN" altLang="zh-CN" sz="18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前先判断文件名是否有前缀、文件路径是否满足、是否由已经隐藏的进程创建的。如果是，隐藏该文件。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4A8EA4-EA04-4841-ABBF-2792F09823A4}"/>
              </a:ext>
            </a:extLst>
          </p:cNvPr>
          <p:cNvSpPr/>
          <p:nvPr/>
        </p:nvSpPr>
        <p:spPr>
          <a:xfrm>
            <a:off x="2210637" y="1105319"/>
            <a:ext cx="7114233" cy="2311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F95839D-76AA-4917-8887-5663142B0A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1162" y="953206"/>
            <a:ext cx="8764722" cy="41202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AB56DF-0B0B-4D20-9C34-C96636A9A9A1}"/>
              </a:ext>
            </a:extLst>
          </p:cNvPr>
          <p:cNvSpPr/>
          <p:nvPr/>
        </p:nvSpPr>
        <p:spPr>
          <a:xfrm>
            <a:off x="2721428" y="3197887"/>
            <a:ext cx="6627846" cy="8422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61FD3B-CF09-4825-A400-3EFA940815F2}"/>
              </a:ext>
            </a:extLst>
          </p:cNvPr>
          <p:cNvSpPr txBox="1"/>
          <p:nvPr/>
        </p:nvSpPr>
        <p:spPr>
          <a:xfrm>
            <a:off x="2721428" y="5630612"/>
            <a:ext cx="92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对注册表键值对的显示时，分析键的路径决定是否隐藏。</a:t>
            </a: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95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9805E17-5314-4705-BD71-C229AA2DC05D}"/>
              </a:ext>
            </a:extLst>
          </p:cNvPr>
          <p:cNvSpPr txBox="1"/>
          <p:nvPr/>
        </p:nvSpPr>
        <p:spPr>
          <a:xfrm>
            <a:off x="613489" y="5624051"/>
            <a:ext cx="1108689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TCP</a:t>
            </a:r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</a:t>
            </a:r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判断时，依次分析端口、创建它的进程是否在隐藏范围内，如果在，将检索到的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TCP</a:t>
            </a:r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</a:t>
            </a:r>
            <a:r>
              <a:rPr lang="zh-CN" altLang="zh-CN" sz="18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隐藏。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341D4D-2ABB-4AE7-A8B6-3E14F9F39B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7682" y="790688"/>
            <a:ext cx="6898356" cy="4600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7FA102-D02F-4D32-92B5-F537892521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7238" y="1092833"/>
            <a:ext cx="6612149" cy="41379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5CEA44-19BC-4BC5-93A9-7FA91BF4D031}"/>
              </a:ext>
            </a:extLst>
          </p:cNvPr>
          <p:cNvSpPr/>
          <p:nvPr/>
        </p:nvSpPr>
        <p:spPr>
          <a:xfrm>
            <a:off x="1052051" y="1820614"/>
            <a:ext cx="4385187" cy="12372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5745D4-5BF7-41EE-A0F0-FE8072D64CC4}"/>
              </a:ext>
            </a:extLst>
          </p:cNvPr>
          <p:cNvSpPr/>
          <p:nvPr/>
        </p:nvSpPr>
        <p:spPr>
          <a:xfrm>
            <a:off x="6518786" y="2074606"/>
            <a:ext cx="5305531" cy="3244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0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859872" y="2715213"/>
            <a:ext cx="6472255" cy="1427573"/>
            <a:chOff x="2859872" y="2733461"/>
            <a:chExt cx="6472255" cy="1427573"/>
          </a:xfrm>
        </p:grpSpPr>
        <p:sp>
          <p:nvSpPr>
            <p:cNvPr id="46" name="内容占位符 14"/>
            <p:cNvSpPr txBox="1"/>
            <p:nvPr/>
          </p:nvSpPr>
          <p:spPr>
            <a:xfrm>
              <a:off x="2859872" y="2733461"/>
              <a:ext cx="6472255" cy="896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pc="100"/>
                <a:t>请助教老师批评指正</a:t>
              </a:r>
              <a:endParaRPr lang="zh-CN" altLang="en-US" spc="100" dirty="0"/>
            </a:p>
          </p:txBody>
        </p:sp>
        <p:sp>
          <p:nvSpPr>
            <p:cNvPr id="47" name="内容占位符 14"/>
            <p:cNvSpPr txBox="1"/>
            <p:nvPr/>
          </p:nvSpPr>
          <p:spPr>
            <a:xfrm>
              <a:off x="2859872" y="3543408"/>
              <a:ext cx="6472255" cy="43269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1" kern="1200">
                  <a:solidFill>
                    <a:srgbClr val="7E0C6E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rgbClr val="7E0C6E">
                      <a:alpha val="55000"/>
                    </a:srgbClr>
                  </a:solidFill>
                </a:rPr>
                <a:t>THANKS</a:t>
              </a:r>
              <a:endParaRPr lang="zh-CN" altLang="en-US" sz="2400" dirty="0">
                <a:solidFill>
                  <a:srgbClr val="7E0C6E">
                    <a:alpha val="55000"/>
                  </a:srgbClr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9872" y="4161034"/>
              <a:ext cx="6376595" cy="0"/>
            </a:xfrm>
            <a:prstGeom prst="line">
              <a:avLst/>
            </a:prstGeom>
            <a:ln w="38100">
              <a:solidFill>
                <a:srgbClr val="7E0C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内容占位符 14"/>
          <p:cNvSpPr txBox="1"/>
          <p:nvPr/>
        </p:nvSpPr>
        <p:spPr>
          <a:xfrm>
            <a:off x="2859872" y="4319748"/>
            <a:ext cx="6472255" cy="104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/>
              <a:t>贾程皓</a:t>
            </a:r>
            <a:endParaRPr lang="en-US" altLang="zh-CN" sz="2000" dirty="0"/>
          </a:p>
          <a:p>
            <a:pPr algn="ctr">
              <a:lnSpc>
                <a:spcPct val="130000"/>
              </a:lnSpc>
            </a:pPr>
            <a:r>
              <a:rPr lang="zh-CN" altLang="en-US" sz="2000" dirty="0"/>
              <a:t>学号</a:t>
            </a:r>
            <a:r>
              <a:rPr lang="zh-CN" altLang="en-US" sz="2000"/>
              <a:t>：</a:t>
            </a:r>
            <a:r>
              <a:rPr lang="en-US" altLang="zh-CN" sz="2000"/>
              <a:t>2212790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执行流程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B3E445-BB4C-4D13-A38F-AB185B48D7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71" y="365326"/>
            <a:ext cx="5257799" cy="5985951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0A6D476C-FF11-47EE-8808-0869310E978D}"/>
              </a:ext>
            </a:extLst>
          </p:cNvPr>
          <p:cNvSpPr/>
          <p:nvPr/>
        </p:nvSpPr>
        <p:spPr>
          <a:xfrm rot="20369893" flipH="1">
            <a:off x="2333639" y="842526"/>
            <a:ext cx="1437173" cy="393290"/>
          </a:xfrm>
          <a:prstGeom prst="rightArrow">
            <a:avLst/>
          </a:pr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9017C7A-84BA-40D8-B0C3-A7D4F7450740}"/>
              </a:ext>
            </a:extLst>
          </p:cNvPr>
          <p:cNvSpPr/>
          <p:nvPr/>
        </p:nvSpPr>
        <p:spPr>
          <a:xfrm rot="20369893" flipH="1">
            <a:off x="1863605" y="2069911"/>
            <a:ext cx="1950566" cy="887888"/>
          </a:xfrm>
          <a:prstGeom prst="rightArrow">
            <a:avLst/>
          </a:pr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F465E79-87AE-4D37-98F8-9931758A5650}"/>
              </a:ext>
            </a:extLst>
          </p:cNvPr>
          <p:cNvSpPr/>
          <p:nvPr/>
        </p:nvSpPr>
        <p:spPr>
          <a:xfrm rot="20369893" flipH="1">
            <a:off x="2436432" y="3694406"/>
            <a:ext cx="1409449" cy="393290"/>
          </a:xfrm>
          <a:prstGeom prst="rightArrow">
            <a:avLst/>
          </a:pr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E6D3A1CF-7BCD-42FB-9BB2-07C9EB36B10E}"/>
              </a:ext>
            </a:extLst>
          </p:cNvPr>
          <p:cNvSpPr/>
          <p:nvPr/>
        </p:nvSpPr>
        <p:spPr>
          <a:xfrm rot="20369893" flipH="1">
            <a:off x="2218349" y="4798333"/>
            <a:ext cx="1702702" cy="393290"/>
          </a:xfrm>
          <a:prstGeom prst="rightArrow">
            <a:avLst/>
          </a:pr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40DC0EB-3D30-44EE-94B1-15E2B88303DF}"/>
              </a:ext>
            </a:extLst>
          </p:cNvPr>
          <p:cNvSpPr/>
          <p:nvPr/>
        </p:nvSpPr>
        <p:spPr>
          <a:xfrm rot="20369893" flipH="1">
            <a:off x="2493787" y="5804149"/>
            <a:ext cx="1401252" cy="393290"/>
          </a:xfrm>
          <a:prstGeom prst="rightArrow">
            <a:avLst/>
          </a:pr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771DB6-B444-42E4-A1B3-16BB2B68A1B0}"/>
              </a:ext>
            </a:extLst>
          </p:cNvPr>
          <p:cNvSpPr txBox="1"/>
          <p:nvPr/>
        </p:nvSpPr>
        <p:spPr>
          <a:xfrm>
            <a:off x="44125" y="1163637"/>
            <a:ext cx="23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引导运行</a:t>
            </a:r>
            <a:r>
              <a:rPr lang="en-US" altLang="zh-CN" b="1"/>
              <a:t>Installer.exe</a:t>
            </a:r>
            <a:endParaRPr lang="zh-CN" altLang="en-US" b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5A1C4B-735C-459A-A121-87A665BA8EAE}"/>
              </a:ext>
            </a:extLst>
          </p:cNvPr>
          <p:cNvSpPr txBox="1"/>
          <p:nvPr/>
        </p:nvSpPr>
        <p:spPr>
          <a:xfrm>
            <a:off x="-4010" y="2046046"/>
            <a:ext cx="234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写入</a:t>
            </a:r>
            <a:r>
              <a:rPr lang="en-US" altLang="zh-CN" b="1"/>
              <a:t>stager</a:t>
            </a:r>
          </a:p>
          <a:p>
            <a:r>
              <a:rPr lang="zh-CN" altLang="en-US" b="1"/>
              <a:t>启动</a:t>
            </a:r>
            <a:r>
              <a:rPr lang="en-US" altLang="zh-CN" b="1"/>
              <a:t>powershell</a:t>
            </a:r>
            <a:endParaRPr lang="zh-CN" altLang="en-US" b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BEBE7F-A7AA-43E4-86FA-D2AD85AFCA9E}"/>
              </a:ext>
            </a:extLst>
          </p:cNvPr>
          <p:cNvSpPr txBox="1"/>
          <p:nvPr/>
        </p:nvSpPr>
        <p:spPr>
          <a:xfrm>
            <a:off x="-10443" y="2605393"/>
            <a:ext cx="234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绕过</a:t>
            </a:r>
            <a:r>
              <a:rPr lang="en-US" altLang="zh-CN" b="1"/>
              <a:t>AMSI</a:t>
            </a:r>
          </a:p>
          <a:p>
            <a:r>
              <a:rPr lang="zh-CN" altLang="en-US" b="1"/>
              <a:t>引导运行</a:t>
            </a:r>
            <a:r>
              <a:rPr lang="en-US" altLang="zh-CN" b="1"/>
              <a:t>stager.exe</a:t>
            </a:r>
            <a:endParaRPr lang="zh-CN" altLang="en-US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7D087-1B75-4B81-A60A-34709F84CF44}"/>
              </a:ext>
            </a:extLst>
          </p:cNvPr>
          <p:cNvSpPr txBox="1"/>
          <p:nvPr/>
        </p:nvSpPr>
        <p:spPr>
          <a:xfrm>
            <a:off x="-13842" y="3739380"/>
            <a:ext cx="274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Ntdll</a:t>
            </a:r>
            <a:r>
              <a:rPr lang="zh-CN" altLang="en-US" b="1"/>
              <a:t>和</a:t>
            </a:r>
            <a:r>
              <a:rPr lang="en-US" altLang="zh-CN" b="1"/>
              <a:t>kernel32</a:t>
            </a:r>
            <a:r>
              <a:rPr lang="zh-CN" altLang="en-US" b="1"/>
              <a:t>检查脱钩</a:t>
            </a:r>
            <a:endParaRPr lang="en-US" altLang="zh-CN" b="1"/>
          </a:p>
          <a:p>
            <a:r>
              <a:rPr lang="zh-CN" altLang="en-US" b="1"/>
              <a:t>写入</a:t>
            </a:r>
            <a:r>
              <a:rPr lang="en-US" altLang="zh-CN" b="1"/>
              <a:t>R77.dll</a:t>
            </a:r>
            <a:r>
              <a:rPr lang="zh-CN" altLang="en-US" b="1"/>
              <a:t>到注册表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4FE95C-EBC9-43C7-82EE-7F2088701205}"/>
              </a:ext>
            </a:extLst>
          </p:cNvPr>
          <p:cNvSpPr txBox="1"/>
          <p:nvPr/>
        </p:nvSpPr>
        <p:spPr>
          <a:xfrm>
            <a:off x="35863" y="5843769"/>
            <a:ext cx="274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Ntdll</a:t>
            </a:r>
            <a:r>
              <a:rPr lang="zh-CN" altLang="en-US" b="1"/>
              <a:t>和</a:t>
            </a:r>
            <a:r>
              <a:rPr lang="en-US" altLang="zh-CN" b="1"/>
              <a:t>kernel32</a:t>
            </a:r>
            <a:r>
              <a:rPr lang="zh-CN" altLang="en-US" b="1"/>
              <a:t>检查脱钩</a:t>
            </a:r>
            <a:endParaRPr lang="en-US" altLang="zh-CN" b="1"/>
          </a:p>
          <a:p>
            <a:r>
              <a:rPr lang="zh-CN" altLang="en-US" b="1"/>
              <a:t>写入</a:t>
            </a:r>
            <a:r>
              <a:rPr lang="en-US" altLang="zh-CN" b="1"/>
              <a:t>R77.dll</a:t>
            </a:r>
            <a:r>
              <a:rPr lang="zh-CN" altLang="en-US" b="1"/>
              <a:t>到注册表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499936-3FB1-4339-8303-A28000D5F4CB}"/>
              </a:ext>
            </a:extLst>
          </p:cNvPr>
          <p:cNvSpPr txBox="1"/>
          <p:nvPr/>
        </p:nvSpPr>
        <p:spPr>
          <a:xfrm>
            <a:off x="15889" y="4824790"/>
            <a:ext cx="274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运行</a:t>
            </a:r>
            <a:r>
              <a:rPr lang="en-US" altLang="zh-CN" b="1"/>
              <a:t>R77.dll</a:t>
            </a:r>
          </a:p>
          <a:p>
            <a:r>
              <a:rPr lang="zh-CN" altLang="en-US" b="1"/>
              <a:t>创建进程管理管道</a:t>
            </a:r>
          </a:p>
        </p:txBody>
      </p:sp>
    </p:spTree>
    <p:extLst>
      <p:ext uri="{BB962C8B-B14F-4D97-AF65-F5344CB8AC3E}">
        <p14:creationId xmlns:p14="http://schemas.microsoft.com/office/powerpoint/2010/main" val="355119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383959" y="3562470"/>
            <a:ext cx="3001591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/>
              <a:t>Install.exe</a:t>
            </a:r>
            <a:endParaRPr lang="en-US" altLang="zh-CN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C5FFB4-8C3C-49FC-A5C6-2D9394E8D1ED}"/>
              </a:ext>
            </a:extLst>
          </p:cNvPr>
          <p:cNvSpPr txBox="1"/>
          <p:nvPr/>
        </p:nvSpPr>
        <p:spPr>
          <a:xfrm>
            <a:off x="796412" y="993090"/>
            <a:ext cx="3932904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+mn-ea"/>
              </a:rPr>
              <a:t>先向大家介绍一下</a:t>
            </a:r>
            <a:r>
              <a:rPr lang="en-US" altLang="zh-CN" sz="2000">
                <a:latin typeface="+mn-ea"/>
              </a:rPr>
              <a:t>VS</a:t>
            </a:r>
            <a:r>
              <a:rPr lang="zh-CN" altLang="en-US" sz="2000">
                <a:latin typeface="+mn-ea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+mn-ea"/>
              </a:rPr>
              <a:t>资源文件</a:t>
            </a:r>
            <a:r>
              <a:rPr lang="zh-CN" altLang="en-US" sz="2000">
                <a:latin typeface="+mn-ea"/>
              </a:rPr>
              <a:t>。</a:t>
            </a: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+mn-ea"/>
              </a:rPr>
              <a:t>VS</a:t>
            </a:r>
            <a:r>
              <a:rPr lang="zh-CN" altLang="en-US" sz="2000">
                <a:latin typeface="+mn-ea"/>
              </a:rPr>
              <a:t>中可以将非源代码数据（如图标、图片、可执行文件、文本等）</a:t>
            </a:r>
            <a:r>
              <a:rPr lang="zh-CN" altLang="en-US" sz="2000">
                <a:solidFill>
                  <a:srgbClr val="FF0000"/>
                </a:solidFill>
                <a:latin typeface="+mn-ea"/>
              </a:rPr>
              <a:t>压缩成</a:t>
            </a:r>
            <a:r>
              <a:rPr lang="en-US" altLang="zh-CN" sz="2000">
                <a:solidFill>
                  <a:srgbClr val="FF0000"/>
                </a:solidFill>
                <a:latin typeface="+mn-ea"/>
              </a:rPr>
              <a:t>.res</a:t>
            </a:r>
            <a:r>
              <a:rPr lang="zh-CN" altLang="en-US" sz="2000">
                <a:solidFill>
                  <a:srgbClr val="FF0000"/>
                </a:solidFill>
                <a:latin typeface="+mn-ea"/>
              </a:rPr>
              <a:t>格式</a:t>
            </a:r>
            <a:r>
              <a:rPr lang="zh-CN" altLang="en-US" sz="2000">
                <a:latin typeface="+mn-ea"/>
              </a:rPr>
              <a:t>，并且在需要时能还原出来。</a:t>
            </a: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+mn-ea"/>
              </a:rPr>
              <a:t>作用的话，也许能减少项目中的非必要文件的数目，看起来更整洁？</a:t>
            </a:r>
            <a:endParaRPr lang="en-US" altLang="zh-CN" sz="20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+mn-ea"/>
              </a:rPr>
              <a:t>例如左图。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3387C2-1EDA-45FA-B484-2B2835235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0192" r="967" b="1877"/>
          <a:stretch/>
        </p:blipFill>
        <p:spPr>
          <a:xfrm>
            <a:off x="4853793" y="257751"/>
            <a:ext cx="5594554" cy="6223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CC60F8-E79C-4775-97FB-8EA265494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" t="40860" r="70568" b="30036"/>
          <a:stretch/>
        </p:blipFill>
        <p:spPr>
          <a:xfrm>
            <a:off x="2276166" y="4485742"/>
            <a:ext cx="2448234" cy="19959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A3F49A-6950-4216-8312-BFA1C778F919}"/>
              </a:ext>
            </a:extLst>
          </p:cNvPr>
          <p:cNvSpPr/>
          <p:nvPr/>
        </p:nvSpPr>
        <p:spPr>
          <a:xfrm>
            <a:off x="2405559" y="5864910"/>
            <a:ext cx="1881306" cy="3785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3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42E14D-571F-4462-B347-22CB640ED1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2124" y="544749"/>
            <a:ext cx="8310368" cy="57488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DBB7E8-BB89-4AFD-BD81-061BCD57B088}"/>
              </a:ext>
            </a:extLst>
          </p:cNvPr>
          <p:cNvSpPr/>
          <p:nvPr/>
        </p:nvSpPr>
        <p:spPr>
          <a:xfrm>
            <a:off x="872963" y="914401"/>
            <a:ext cx="4810083" cy="2359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2A6892-1B52-45D4-BEF1-B849DD827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8417" r="899" b="603"/>
          <a:stretch/>
        </p:blipFill>
        <p:spPr>
          <a:xfrm>
            <a:off x="6508956" y="409557"/>
            <a:ext cx="5220928" cy="10115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37266F-6BE2-44BC-B707-104CDC60CD13}"/>
              </a:ext>
            </a:extLst>
          </p:cNvPr>
          <p:cNvSpPr/>
          <p:nvPr/>
        </p:nvSpPr>
        <p:spPr>
          <a:xfrm>
            <a:off x="872962" y="2354826"/>
            <a:ext cx="7336973" cy="5456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59A796-D8F1-4D18-A576-BA554AE17CAD}"/>
              </a:ext>
            </a:extLst>
          </p:cNvPr>
          <p:cNvSpPr/>
          <p:nvPr/>
        </p:nvSpPr>
        <p:spPr>
          <a:xfrm>
            <a:off x="872962" y="3855759"/>
            <a:ext cx="4810083" cy="2359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FD10AA-61A0-4E49-9654-C825353C8D8B}"/>
              </a:ext>
            </a:extLst>
          </p:cNvPr>
          <p:cNvSpPr/>
          <p:nvPr/>
        </p:nvSpPr>
        <p:spPr>
          <a:xfrm>
            <a:off x="872962" y="5294671"/>
            <a:ext cx="5635994" cy="9193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85F968-137B-4E1A-B752-CDDF753ED74F}"/>
              </a:ext>
            </a:extLst>
          </p:cNvPr>
          <p:cNvSpPr txBox="1"/>
          <p:nvPr/>
        </p:nvSpPr>
        <p:spPr>
          <a:xfrm>
            <a:off x="8898193" y="2310580"/>
            <a:ext cx="252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这里解释一下，注册表的值最大能达到</a:t>
            </a:r>
            <a:r>
              <a:rPr lang="en-US" altLang="zh-CN" sz="1600"/>
              <a:t>1G</a:t>
            </a:r>
            <a:endParaRPr lang="zh-CN" altLang="en-US" sz="1600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070BBC71-257C-4502-B64C-3C9E8D423DA7}"/>
              </a:ext>
            </a:extLst>
          </p:cNvPr>
          <p:cNvSpPr/>
          <p:nvPr/>
        </p:nvSpPr>
        <p:spPr>
          <a:xfrm>
            <a:off x="292861" y="3706762"/>
            <a:ext cx="540773" cy="46211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2EEA38-E0C6-47AE-A460-BC7CE11F84ED}"/>
              </a:ext>
            </a:extLst>
          </p:cNvPr>
          <p:cNvSpPr txBox="1"/>
          <p:nvPr/>
        </p:nvSpPr>
        <p:spPr>
          <a:xfrm>
            <a:off x="7474624" y="5176211"/>
            <a:ext cx="395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AMSI</a:t>
            </a:r>
            <a:r>
              <a:rPr lang="zh-CN" altLang="en-US" sz="1600"/>
              <a:t> 是 </a:t>
            </a:r>
            <a:r>
              <a:rPr lang="en-US" altLang="zh-CN" sz="1600"/>
              <a:t>Antimalware Scan Interface</a:t>
            </a:r>
          </a:p>
          <a:p>
            <a:r>
              <a:rPr lang="zh-CN" altLang="en-US" sz="1600"/>
              <a:t>（反恶意软件扫描接口）的缩写，是微软在 </a:t>
            </a:r>
            <a:r>
              <a:rPr lang="en-US" altLang="zh-CN" sz="1600"/>
              <a:t>Windows </a:t>
            </a:r>
            <a:r>
              <a:rPr lang="zh-CN" altLang="en-US" sz="1600"/>
              <a:t>系统中提供的一个安全功能。</a:t>
            </a:r>
          </a:p>
        </p:txBody>
      </p:sp>
    </p:spTree>
    <p:extLst>
      <p:ext uri="{BB962C8B-B14F-4D97-AF65-F5344CB8AC3E}">
        <p14:creationId xmlns:p14="http://schemas.microsoft.com/office/powerpoint/2010/main" val="26496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736E58E-40FE-4CD8-8F9A-65708A7623B2}"/>
              </a:ext>
            </a:extLst>
          </p:cNvPr>
          <p:cNvGrpSpPr/>
          <p:nvPr/>
        </p:nvGrpSpPr>
        <p:grpSpPr>
          <a:xfrm>
            <a:off x="617323" y="1381738"/>
            <a:ext cx="6039115" cy="3098945"/>
            <a:chOff x="597659" y="1244086"/>
            <a:chExt cx="6940796" cy="37605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7309EB7-A95E-4016-8BF4-E4675A4F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59" y="1244086"/>
              <a:ext cx="6940796" cy="376053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BFD10AA-61A0-4E49-9654-C825353C8D8B}"/>
                </a:ext>
              </a:extLst>
            </p:cNvPr>
            <p:cNvSpPr/>
            <p:nvPr/>
          </p:nvSpPr>
          <p:spPr>
            <a:xfrm>
              <a:off x="863129" y="2013156"/>
              <a:ext cx="6560225" cy="70054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9581A24-C13D-4E9B-AC6E-F834B1D61286}"/>
              </a:ext>
            </a:extLst>
          </p:cNvPr>
          <p:cNvSpPr txBox="1"/>
          <p:nvPr/>
        </p:nvSpPr>
        <p:spPr>
          <a:xfrm>
            <a:off x="1265609" y="5105959"/>
            <a:ext cx="37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覆写</a:t>
            </a:r>
            <a:r>
              <a:rPr lang="en-US" altLang="zh-CN"/>
              <a:t>AMSI</a:t>
            </a:r>
            <a:r>
              <a:rPr lang="zh-CN" altLang="en-US"/>
              <a:t>检测结果来绕过</a:t>
            </a:r>
            <a:r>
              <a:rPr lang="en-US" altLang="zh-CN"/>
              <a:t>AMSI</a:t>
            </a:r>
            <a:r>
              <a:rPr lang="zh-CN" altLang="en-US"/>
              <a:t>检测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7AEFDEA-54D9-4E42-A618-24383C98B3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88015" y="1239981"/>
            <a:ext cx="4465320" cy="309894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8F274F9-3F0F-4FF1-8FCF-3EDA9958E76D}"/>
              </a:ext>
            </a:extLst>
          </p:cNvPr>
          <p:cNvSpPr/>
          <p:nvPr/>
        </p:nvSpPr>
        <p:spPr>
          <a:xfrm>
            <a:off x="7334865" y="1543665"/>
            <a:ext cx="3087329" cy="23892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AF5561-7912-4B04-AC22-4069222908CD}"/>
              </a:ext>
            </a:extLst>
          </p:cNvPr>
          <p:cNvSpPr txBox="1"/>
          <p:nvPr/>
        </p:nvSpPr>
        <p:spPr>
          <a:xfrm>
            <a:off x="7487422" y="4539324"/>
            <a:ext cx="37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StrCatW</a:t>
            </a:r>
            <a:r>
              <a:rPr lang="zh-CN" altLang="en-US"/>
              <a:t>函数实现</a:t>
            </a:r>
            <a:r>
              <a:rPr lang="en-US" altLang="zh-CN"/>
              <a:t>shell</a:t>
            </a:r>
            <a:r>
              <a:rPr lang="zh-CN" altLang="en-US"/>
              <a:t>指令拼接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C6BC25-68A1-49C2-81A9-4F9814D742DD}"/>
              </a:ext>
            </a:extLst>
          </p:cNvPr>
          <p:cNvSpPr txBox="1"/>
          <p:nvPr/>
        </p:nvSpPr>
        <p:spPr>
          <a:xfrm>
            <a:off x="6548600" y="5174315"/>
            <a:ext cx="5643399" cy="144655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/>
              <a:t>[Reflection.Assembly]::load \\</a:t>
            </a:r>
            <a:endParaRPr lang="zh-CN" altLang="zh-CN" sz="1600"/>
          </a:p>
          <a:p>
            <a:pPr>
              <a:lnSpc>
                <a:spcPct val="150000"/>
              </a:lnSpc>
            </a:pPr>
            <a:r>
              <a:rPr lang="en-US" altLang="zh-CN" sz="1600"/>
              <a:t>([Microsoft.Win32.Registry]::LocalMachine.OpenSubKey(software)</a:t>
            </a:r>
          </a:p>
          <a:p>
            <a:pPr>
              <a:lnSpc>
                <a:spcPct val="150000"/>
              </a:lnSpc>
            </a:pPr>
            <a:r>
              <a:rPr lang="en-US" altLang="zh-CN" sz="1600"/>
              <a:t>.getValue(r77stager)) \\</a:t>
            </a:r>
            <a:endParaRPr lang="zh-CN" altLang="zh-CN" sz="1600"/>
          </a:p>
          <a:p>
            <a:r>
              <a:rPr lang="en-US" altLang="zh-CN" sz="1600"/>
              <a:t>.EntryPoint .invoke(null,null)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2685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581A24-C13D-4E9B-AC6E-F834B1D61286}"/>
              </a:ext>
            </a:extLst>
          </p:cNvPr>
          <p:cNvSpPr txBox="1"/>
          <p:nvPr/>
        </p:nvSpPr>
        <p:spPr>
          <a:xfrm>
            <a:off x="564059" y="5371430"/>
            <a:ext cx="567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将之前命令行中使用过的</a:t>
            </a:r>
            <a:r>
              <a:rPr lang="zh-CN" altLang="zh-CN" b="1"/>
              <a:t>字符串进行混淆</a:t>
            </a:r>
            <a:r>
              <a:rPr lang="zh-CN" altLang="zh-CN"/>
              <a:t>。</a:t>
            </a: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37617A-FA31-4B99-91F5-180697788E9A}"/>
              </a:ext>
            </a:extLst>
          </p:cNvPr>
          <p:cNvGrpSpPr/>
          <p:nvPr/>
        </p:nvGrpSpPr>
        <p:grpSpPr>
          <a:xfrm>
            <a:off x="698412" y="953729"/>
            <a:ext cx="5800711" cy="4080386"/>
            <a:chOff x="698412" y="953729"/>
            <a:chExt cx="5800711" cy="40803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F4B1344-3415-4361-AD01-2060EED2951B}"/>
                </a:ext>
              </a:extLst>
            </p:cNvPr>
            <p:cNvPicPr/>
            <p:nvPr/>
          </p:nvPicPr>
          <p:blipFill rotWithShape="1">
            <a:blip r:embed="rId2"/>
            <a:srcRect r="9509"/>
            <a:stretch/>
          </p:blipFill>
          <p:spPr>
            <a:xfrm>
              <a:off x="698412" y="953729"/>
              <a:ext cx="5800711" cy="408038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F274F9-3F0F-4FF1-8FCF-3EDA9958E76D}"/>
                </a:ext>
              </a:extLst>
            </p:cNvPr>
            <p:cNvSpPr/>
            <p:nvPr/>
          </p:nvSpPr>
          <p:spPr>
            <a:xfrm>
              <a:off x="816237" y="953729"/>
              <a:ext cx="5427246" cy="408038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79E7F1A-FFFC-4F75-92E3-2FF9FAF9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98" y="1317523"/>
            <a:ext cx="4772865" cy="31168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620D641-3BEB-494B-90F4-002DF4143281}"/>
              </a:ext>
            </a:extLst>
          </p:cNvPr>
          <p:cNvSpPr txBox="1"/>
          <p:nvPr/>
        </p:nvSpPr>
        <p:spPr>
          <a:xfrm>
            <a:off x="7252882" y="5000447"/>
            <a:ext cx="441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但是经过测试发现好像还是能被发现。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13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365941" y="3562470"/>
            <a:ext cx="3019609" cy="794064"/>
          </a:xfrm>
          <a:prstGeom prst="rect">
            <a:avLst/>
          </a:prstGeom>
          <a:noFill/>
        </p:spPr>
        <p:txBody>
          <a:bodyPr wrap="none" rIns="0" bIns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kern="100" dirty="0">
                <a:gradFill flip="none" rotWithShape="1">
                  <a:gsLst>
                    <a:gs pos="3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b="1"/>
              <a:t>Stager.exe</a:t>
            </a:r>
            <a:endParaRPr lang="en-US" altLang="zh-CN" b="1" dirty="0"/>
          </a:p>
        </p:txBody>
      </p:sp>
      <p:sp>
        <p:nvSpPr>
          <p:cNvPr id="3" name="文本占位符 23"/>
          <p:cNvSpPr txBox="1"/>
          <p:nvPr/>
        </p:nvSpPr>
        <p:spPr>
          <a:xfrm>
            <a:off x="9448800" y="1973290"/>
            <a:ext cx="1936750" cy="1566097"/>
          </a:xfrm>
          <a:prstGeom prst="rect">
            <a:avLst/>
          </a:prstGeom>
        </p:spPr>
        <p:txBody>
          <a:bodyPr vert="horz" lIns="0" tIns="108000" rIns="9144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9600" b="0" kern="1200" dirty="0" smtClean="0">
                <a:solidFill>
                  <a:srgbClr val="7E0C6E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1143000">
              <a:spcBef>
                <a:spcPct val="0"/>
              </a:spcBef>
            </a:pPr>
            <a:r>
              <a:rPr lang="en-US" altLang="zh-CN" b="1" dirty="0">
                <a:gradFill>
                  <a:gsLst>
                    <a:gs pos="0">
                      <a:srgbClr val="7E0C6E"/>
                    </a:gs>
                    <a:gs pos="51900">
                      <a:srgbClr val="7E0C6E">
                        <a:alpha val="65000"/>
                      </a:srgbClr>
                    </a:gs>
                    <a:gs pos="100000">
                      <a:srgbClr val="7E0C6E"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b="1" dirty="0">
              <a:gradFill>
                <a:gsLst>
                  <a:gs pos="0">
                    <a:srgbClr val="7E0C6E"/>
                  </a:gs>
                  <a:gs pos="51900">
                    <a:srgbClr val="7E0C6E">
                      <a:alpha val="65000"/>
                    </a:srgbClr>
                  </a:gs>
                  <a:gs pos="100000">
                    <a:srgbClr val="7E0C6E"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hlOGJhNjJjYTQwMTAzYTYxYWRhZTNjNTNmNWE1OT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722</Words>
  <Application>Microsoft Office PowerPoint</Application>
  <PresentationFormat>宽屏</PresentationFormat>
  <Paragraphs>72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-apple-system</vt:lpstr>
      <vt:lpstr>PingFang SC</vt:lpstr>
      <vt:lpstr>等线</vt:lpstr>
      <vt:lpstr>方正姚体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执行流程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程皓 贾</cp:lastModifiedBy>
  <cp:revision>84</cp:revision>
  <dcterms:created xsi:type="dcterms:W3CDTF">2020-05-06T12:57:00Z</dcterms:created>
  <dcterms:modified xsi:type="dcterms:W3CDTF">2024-12-02T02:45:05Z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FEB3D311A0C44B5EB4DEBA6F0C296A1C_13</vt:lpwstr>
  </property>
  <property fmtid="{D5CDD505-2E9C-101B-9397-08002B2CF9AE}" pid="3" name="KSOProductBuildVer">
    <vt:lpwstr>2052-12.1.0.15712</vt:lpwstr>
  </property>
</Properties>
</file>